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332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MS Gothic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MS Gothic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MS Gothic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E203F6A7-ADE3-4DD5-B609-4B95ACE7F9F5}" type="slidenum">
              <a:t>‹#›</a:t>
            </a:fld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MS Gothic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23831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Move="1" noResize="1"/>
          </p:cNvSpPr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0" tIns="0" rIns="0" bIns="0" anchor="ctr" anchorCtr="1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0" y="0"/>
            <a:ext cx="7559640" cy="106916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0" y="0"/>
            <a:ext cx="7559640" cy="106916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0" y="0"/>
            <a:ext cx="7559640" cy="106916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0"/>
            <a:ext cx="7559640" cy="106916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Образ слайда 6"/>
          <p:cNvSpPr>
            <a:spLocks noGrp="1" noRot="1" noChangeAspect="1"/>
          </p:cNvSpPr>
          <p:nvPr>
            <p:ph type="sldImg" idx="2"/>
          </p:nvPr>
        </p:nvSpPr>
        <p:spPr>
          <a:xfrm>
            <a:off x="1106280" y="812880"/>
            <a:ext cx="5337000" cy="400068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8" name="Заметки 7"/>
          <p:cNvSpPr txBox="1">
            <a:spLocks noGrp="1"/>
          </p:cNvSpPr>
          <p:nvPr>
            <p:ph type="body" sz="quarter" idx="3"/>
          </p:nvPr>
        </p:nvSpPr>
        <p:spPr>
          <a:xfrm>
            <a:off x="755280" y="5078520"/>
            <a:ext cx="6040440" cy="48042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  <p:sp>
        <p:nvSpPr>
          <p:cNvPr id="9" name="Верхний колонтитул 8"/>
          <p:cNvSpPr txBox="1">
            <a:spLocks noGrp="1"/>
          </p:cNvSpPr>
          <p:nvPr>
            <p:ph type="hdr" sz="quarter"/>
          </p:nvPr>
        </p:nvSpPr>
        <p:spPr>
          <a:xfrm>
            <a:off x="-360" y="0"/>
            <a:ext cx="3273480" cy="527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0" name="Дата 9"/>
          <p:cNvSpPr txBox="1">
            <a:spLocks noGrp="1"/>
          </p:cNvSpPr>
          <p:nvPr>
            <p:ph type="dt" idx="1"/>
          </p:nvPr>
        </p:nvSpPr>
        <p:spPr>
          <a:xfrm>
            <a:off x="4277880" y="0"/>
            <a:ext cx="3273480" cy="527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1" name="Нижний колонтитул 10"/>
          <p:cNvSpPr txBox="1">
            <a:spLocks noGrp="1"/>
          </p:cNvSpPr>
          <p:nvPr>
            <p:ph type="ftr" sz="quarter" idx="4"/>
          </p:nvPr>
        </p:nvSpPr>
        <p:spPr>
          <a:xfrm>
            <a:off x="-360" y="10154880"/>
            <a:ext cx="3273480" cy="527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2" name="Номер слайда 11"/>
          <p:cNvSpPr txBox="1">
            <a:spLocks noGrp="1"/>
          </p:cNvSpPr>
          <p:nvPr>
            <p:ph type="sldNum" sz="quarter" idx="5"/>
          </p:nvPr>
        </p:nvSpPr>
        <p:spPr>
          <a:xfrm>
            <a:off x="4277880" y="10154880"/>
            <a:ext cx="3273480" cy="527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fld id="{9628BBFB-2885-440D-9A78-73F006D64FA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23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ru-RU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0440" cy="48045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1937" cy="40052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0440" cy="48045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1937" cy="40052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0440" cy="48045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1937" cy="40052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0440" cy="48045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0440" cy="48045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0440" cy="48045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0440" cy="48045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0440" cy="48045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0440" cy="48045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0440" cy="48045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0440" cy="48045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0440" cy="48045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1937" cy="40052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0440" cy="48045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0440" cy="48045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0440" cy="48045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0440" cy="48045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0440" cy="48045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E2E7E2-79B0-43C3-8A2D-23E7268FE32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5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C0D7AB-DB35-4851-8E35-2CE00C76F97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3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1928BF-3AD4-4201-AEB7-81B42FD716D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68CB3B-FB4D-477A-9CC9-3709D99FC71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11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4DB49A-DBA0-48D9-B89D-EB0E07C41CD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13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2086E6-FC89-473B-91E5-7F74D0F9D01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727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995A53-2EDE-4857-8A4B-AF24DFE0778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14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7D62FF-4C4B-43B0-B8BA-F01138B86E3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4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65A517-0A03-4E5D-9408-BA00E259F85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9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DEE774-7393-4523-8609-5D3514293EE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2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FD6EF7-8486-4D6B-AC34-A794EAB6244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7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2920" y="301680"/>
            <a:ext cx="9063000" cy="1254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2920" y="1768320"/>
            <a:ext cx="9063000" cy="4981680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compatLnSpc="1"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280" y="6886080"/>
            <a:ext cx="2340000" cy="5133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720" y="6886080"/>
            <a:ext cx="3187800" cy="5133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720" y="6886080"/>
            <a:ext cx="2340000" cy="5133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fld id="{7272D601-6C38-4FEB-8C76-04E17A06CC30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indent="0" algn="ct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ru-RU" sz="44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MS Gothic" pitchFamily="2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0"/>
        </a:spcBef>
        <a:spcAft>
          <a:spcPts val="1423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ru-RU" sz="32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MS Gothic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288720" y="2700360"/>
            <a:ext cx="9070920" cy="1440360"/>
          </a:xfrm>
        </p:spPr>
        <p:txBody>
          <a:bodyPr wrap="square" tIns="4536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5000"/>
              </a:lnSpc>
              <a:buNone/>
            </a:pPr>
            <a:r>
              <a:rPr lang="ru-RU" sz="7200" b="1" u="sng">
                <a:solidFill>
                  <a:srgbClr val="0066C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«В</a:t>
            </a:r>
            <a:r>
              <a:rPr lang="ru-RU" sz="72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оз</a:t>
            </a:r>
            <a:r>
              <a:rPr lang="ru-RU" sz="7200" b="1" u="sng">
                <a:solidFill>
                  <a:srgbClr val="0066C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душная с</a:t>
            </a:r>
            <a:r>
              <a:rPr lang="ru-RU" sz="72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тр</a:t>
            </a:r>
            <a:r>
              <a:rPr lang="ru-RU" sz="7200" b="1" u="sng">
                <a:solidFill>
                  <a:srgbClr val="0066C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ана»</a:t>
            </a: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2268360" y="3419640"/>
            <a:ext cx="9071280" cy="4899240"/>
          </a:xfrm>
        </p:spPr>
        <p:txBody>
          <a:bodyPr wrap="square" tIns="20160" anchor="ctr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algn="ctr">
              <a:lnSpc>
                <a:spcPct val="95000"/>
              </a:lnSpc>
              <a:spcAft>
                <a:spcPts val="0"/>
              </a:spcAft>
              <a:buNone/>
            </a:pPr>
            <a:r>
              <a:rPr lang="ru-RU" b="1">
                <a:solidFill>
                  <a:srgbClr val="0047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Подготовили: Веревкина Ж.Е.</a:t>
            </a:r>
          </a:p>
          <a:p>
            <a:pPr lvl="0" algn="ctr">
              <a:lnSpc>
                <a:spcPct val="95000"/>
              </a:lnSpc>
              <a:spcAft>
                <a:spcPts val="0"/>
              </a:spcAft>
              <a:buNone/>
            </a:pPr>
            <a:r>
              <a:rPr lang="ru-RU" b="1">
                <a:solidFill>
                  <a:srgbClr val="0047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                        Батурина М.А.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3280" y="345960"/>
            <a:ext cx="9067680" cy="1170360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ru-RU" sz="6000" b="1" u="sng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О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п</a:t>
            </a:r>
            <a:r>
              <a:rPr lang="ru-RU" sz="6000" b="1" u="sng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ыт 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№</a:t>
            </a:r>
            <a:r>
              <a:rPr lang="ru-RU" sz="6000" b="1" u="sng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4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719" y="1979640"/>
            <a:ext cx="8785080" cy="401652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73040" y="179280"/>
            <a:ext cx="9067680" cy="1170360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ru-RU" sz="6000" b="1" u="sng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Оп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ы</a:t>
            </a:r>
            <a:r>
              <a:rPr lang="ru-RU" sz="6000" b="1" u="sng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т №5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6000" y="1619280"/>
            <a:ext cx="4645080" cy="306072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40360" y="3959279"/>
            <a:ext cx="4680000" cy="324000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73040" y="179280"/>
            <a:ext cx="9067680" cy="1170360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ru-RU" sz="6000" b="1" u="sng">
                <a:solidFill>
                  <a:srgbClr val="4700B8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Опыт 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№</a:t>
            </a:r>
            <a:r>
              <a:rPr lang="ru-RU" sz="6000" b="1" u="sng">
                <a:solidFill>
                  <a:srgbClr val="4700B8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6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79280" y="2340000"/>
            <a:ext cx="4859280" cy="3419279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359320" y="1504800"/>
            <a:ext cx="4000680" cy="569628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39280" y="23760"/>
            <a:ext cx="9070920" cy="1775520"/>
          </a:xfrm>
        </p:spPr>
        <p:txBody>
          <a:bodyPr wrap="square" tIns="3780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5000"/>
              </a:lnSpc>
              <a:buNone/>
            </a:pP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Тв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о</a:t>
            </a: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рческая д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ея</a:t>
            </a: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тельн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о</a:t>
            </a: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сть</a:t>
            </a:r>
            <a:b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</a:b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«П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о</a:t>
            </a: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чувствуй в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оз</a:t>
            </a: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дух»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9640" y="1979640"/>
            <a:ext cx="3959279" cy="251928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219640" y="1979640"/>
            <a:ext cx="3959279" cy="251928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519280" y="4859280"/>
            <a:ext cx="4464000" cy="251928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39280" y="0"/>
            <a:ext cx="9070920" cy="1171800"/>
          </a:xfrm>
        </p:spPr>
        <p:txBody>
          <a:bodyPr wrap="square" tIns="3780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5000"/>
              </a:lnSpc>
              <a:buNone/>
            </a:pPr>
            <a:r>
              <a:rPr lang="ru-RU" sz="6000" b="1" u="sng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Заг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ря</a:t>
            </a:r>
            <a:r>
              <a:rPr lang="ru-RU" sz="6000" b="1" u="sng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знен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и</a:t>
            </a:r>
            <a:r>
              <a:rPr lang="ru-RU" sz="6000" b="1" u="sng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е воз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ду</a:t>
            </a:r>
            <a:r>
              <a:rPr lang="ru-RU" sz="6000" b="1" u="sng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ха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9640" y="1619280"/>
            <a:ext cx="4140360" cy="540072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219640" y="1619280"/>
            <a:ext cx="4140360" cy="540072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68000" y="-179280"/>
            <a:ext cx="9070920" cy="1079639"/>
          </a:xfrm>
        </p:spPr>
        <p:txBody>
          <a:bodyPr wrap="square" tIns="3780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5000"/>
              </a:lnSpc>
              <a:buNone/>
            </a:pP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Ре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ше</a:t>
            </a: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ние проб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л</a:t>
            </a: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емы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19280" y="1003320"/>
            <a:ext cx="4989600" cy="630072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69440" y="166680"/>
            <a:ext cx="9069480" cy="914760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Обс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у</a:t>
            </a: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жден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и</a:t>
            </a: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е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90600" y="1389239"/>
            <a:ext cx="5715000" cy="575280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68000" y="1742760"/>
            <a:ext cx="9070920" cy="2367360"/>
          </a:xfrm>
        </p:spPr>
        <p:txBody>
          <a:bodyPr wrap="square" tIns="5040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5000"/>
              </a:lnSpc>
              <a:buNone/>
            </a:pPr>
            <a:r>
              <a:rPr lang="ru-RU" sz="8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С</a:t>
            </a:r>
            <a:r>
              <a:rPr lang="ru-RU" sz="8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п</a:t>
            </a:r>
            <a:r>
              <a:rPr lang="ru-RU" sz="8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аси</a:t>
            </a:r>
            <a:r>
              <a:rPr lang="ru-RU" sz="8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б</a:t>
            </a:r>
            <a:r>
              <a:rPr lang="ru-RU" sz="8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о за вни</a:t>
            </a:r>
            <a:r>
              <a:rPr lang="ru-RU" sz="8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м</a:t>
            </a:r>
            <a:r>
              <a:rPr lang="ru-RU" sz="8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ан</a:t>
            </a:r>
            <a:r>
              <a:rPr lang="ru-RU" sz="8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и</a:t>
            </a:r>
            <a:r>
              <a:rPr lang="ru-RU" sz="8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</p:spPr>
      </p:pic>
      <p:sp>
        <p:nvSpPr>
          <p:cNvPr id="3" name="Полилиния 2"/>
          <p:cNvSpPr/>
          <p:nvPr/>
        </p:nvSpPr>
        <p:spPr>
          <a:xfrm>
            <a:off x="108000" y="-92160"/>
            <a:ext cx="9970920" cy="765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2600" rIns="0" bIns="0" anchor="ctr" anchorCtr="0" compatLnSpc="0"/>
          <a:lstStyle/>
          <a:p>
            <a:pPr marL="0" marR="0" lvl="0" indent="0" rtl="0" hangingPunct="0">
              <a:lnSpc>
                <a:spcPct val="95000"/>
              </a:lnSpc>
              <a:buNone/>
              <a:tabLst/>
            </a:pPr>
            <a:r>
              <a:rPr lang="ru-RU" sz="2000" b="1" u="sng">
                <a:solidFill>
                  <a:srgbClr val="B82236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Участники проектна: </a:t>
            </a:r>
            <a:r>
              <a:rPr lang="ru-RU" sz="2000" b="1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Воспитатели, воспитанники средней группы, родители.</a:t>
            </a:r>
          </a:p>
          <a:p>
            <a:pPr marL="0" marR="0" lvl="0" indent="0" rtl="0" hangingPunct="0">
              <a:lnSpc>
                <a:spcPct val="95000"/>
              </a:lnSpc>
              <a:buNone/>
              <a:tabLst/>
            </a:pPr>
            <a:r>
              <a:rPr lang="ru-RU" sz="2000" b="1" u="sng">
                <a:solidFill>
                  <a:srgbClr val="B82236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Длительность проекта </a:t>
            </a:r>
            <a:r>
              <a:rPr lang="ru-RU" sz="2000" b="1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 Кроткосрочный</a:t>
            </a:r>
          </a:p>
          <a:p>
            <a:pPr marL="0" marR="0" lvl="0" indent="0" rtl="0" hangingPunct="0">
              <a:lnSpc>
                <a:spcPct val="152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u="sng">
                <a:solidFill>
                  <a:srgbClr val="B82236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Тип проекта:</a:t>
            </a:r>
            <a:r>
              <a:rPr lang="ru-RU" sz="2000" b="1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 Экспериментальный</a:t>
            </a:r>
          </a:p>
          <a:p>
            <a:pPr marL="0" marR="0" lvl="0" indent="0" rtl="0" hangingPunct="0">
              <a:lnSpc>
                <a:spcPct val="152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u="sng">
                <a:solidFill>
                  <a:srgbClr val="B82236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Актуальность проекта:  </a:t>
            </a:r>
            <a:r>
              <a:rPr lang="ru-RU" sz="2000" b="1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Недостаточность сформированности знаний и представлений детей о явлении неживой природы - воздухе, его свойствах, влиянии на живую природу.</a:t>
            </a:r>
          </a:p>
          <a:p>
            <a:pPr marL="0" marR="0" lvl="0" indent="0" rtl="0" hangingPunct="0">
              <a:lnSpc>
                <a:spcPct val="152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u="sng">
                <a:solidFill>
                  <a:srgbClr val="B82236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Цель: </a:t>
            </a:r>
            <a:r>
              <a:rPr lang="ru-RU" sz="2000" b="1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Создать условия для развития интереса детей к опытно-экспериментальной деятельности, </a:t>
            </a:r>
            <a:r>
              <a:rPr lang="en-US" sz="2000" b="1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дать представление о воздухе, его свойствах, его значении.</a:t>
            </a:r>
          </a:p>
          <a:p>
            <a:pPr marL="0" marR="0" lvl="0" indent="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u="sng">
                <a:solidFill>
                  <a:srgbClr val="B82236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Программные задачи:</a:t>
            </a:r>
          </a:p>
          <a:p>
            <a:pPr marL="0" marR="0" lvl="0" indent="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Обучающие:</a:t>
            </a:r>
          </a:p>
          <a:p>
            <a:pPr marL="0" marR="0" lvl="0" indent="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- расширить представления детей о значимости воздуха в жизни человека;</a:t>
            </a:r>
          </a:p>
          <a:p>
            <a:pPr marL="0" marR="0" lvl="0" indent="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- познакомить детей с некоторыми свойствами воздуха и способами его обнаружения;</a:t>
            </a:r>
          </a:p>
          <a:p>
            <a:pPr marL="0" marR="0" lvl="0" indent="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- активизировать и расширять словарный запас детей.</a:t>
            </a:r>
          </a:p>
          <a:p>
            <a:pPr marL="0" marR="0" lvl="0" indent="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Развивающие:</a:t>
            </a:r>
          </a:p>
          <a:p>
            <a:pPr marL="0" marR="0" lvl="0" indent="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-</a:t>
            </a:r>
            <a:r>
              <a:rPr lang="en-US" sz="2000" b="1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Развивать мыслительные операции,умение делать выводы.</a:t>
            </a:r>
          </a:p>
          <a:p>
            <a:pPr marL="0" marR="0" lvl="0" indent="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- развивать познавательный интерес в процессе экспериментальной деятельности;</a:t>
            </a:r>
          </a:p>
          <a:p>
            <a:pPr marL="0" marR="0" lvl="0" indent="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- </a:t>
            </a:r>
            <a:r>
              <a:rPr lang="en-US" sz="2000" b="1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Развивать экологическое сознание.</a:t>
            </a:r>
          </a:p>
          <a:p>
            <a:pPr marL="0" marR="0" lvl="0" indent="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Воспитательные:</a:t>
            </a:r>
          </a:p>
          <a:p>
            <a:pPr marL="0" marR="0" lvl="0" indent="0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- воспитывать интерес к окружающей жизни.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</p:spPr>
      </p:pic>
      <p:sp>
        <p:nvSpPr>
          <p:cNvPr id="3" name="Полилиния 2"/>
          <p:cNvSpPr/>
          <p:nvPr/>
        </p:nvSpPr>
        <p:spPr>
          <a:xfrm>
            <a:off x="503280" y="281160"/>
            <a:ext cx="9070920" cy="649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2680" rIns="0" bIns="0" anchor="ctr" anchorCtr="0" compatLnSpc="0"/>
          <a:lstStyle/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r>
              <a:rPr lang="ru-RU" sz="3600" b="1" u="sng">
                <a:solidFill>
                  <a:srgbClr val="B82236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Проблемные вопросы решаемые в проекте</a:t>
            </a:r>
          </a:p>
          <a:p>
            <a:pPr marL="0" marR="0" lvl="0" indent="0" algn="l" rtl="0" hangingPunct="0">
              <a:lnSpc>
                <a:spcPct val="95000"/>
              </a:lnSpc>
              <a:buNone/>
              <a:tabLst/>
            </a:pPr>
            <a:endParaRPr lang="ru-RU" sz="2200" b="1">
              <a:solidFill>
                <a:srgbClr val="2300DC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95000"/>
              </a:lnSpc>
              <a:buNone/>
              <a:tabLst/>
            </a:pPr>
            <a:r>
              <a:rPr lang="ru-RU" sz="2200" b="1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 Что такое воздух?</a:t>
            </a:r>
          </a:p>
          <a:p>
            <a:pPr marL="0" marR="0" lvl="0" indent="0" algn="l" rtl="0" hangingPunct="0">
              <a:lnSpc>
                <a:spcPct val="95000"/>
              </a:lnSpc>
              <a:buNone/>
              <a:tabLst/>
            </a:pPr>
            <a:endParaRPr lang="ru-RU" sz="2200" b="1">
              <a:solidFill>
                <a:srgbClr val="2300DC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95000"/>
              </a:lnSpc>
              <a:buNone/>
              <a:tabLst/>
            </a:pPr>
            <a:r>
              <a:rPr lang="ru-RU" sz="2200" b="1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 Какой он?</a:t>
            </a:r>
          </a:p>
          <a:p>
            <a:pPr marL="0" marR="0" lvl="0" indent="0" algn="l" rtl="0" hangingPunct="0">
              <a:lnSpc>
                <a:spcPct val="95000"/>
              </a:lnSpc>
              <a:buNone/>
              <a:tabLst/>
            </a:pPr>
            <a:endParaRPr lang="ru-RU" sz="2200" b="1">
              <a:solidFill>
                <a:srgbClr val="2300DC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95000"/>
              </a:lnSpc>
              <a:buNone/>
              <a:tabLst/>
            </a:pPr>
            <a:r>
              <a:rPr lang="ru-RU" sz="2200" b="1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 Зачем он нужен людям, животным и растениям?</a:t>
            </a:r>
          </a:p>
          <a:p>
            <a:pPr marL="0" marR="0" lvl="0" indent="0" algn="l" rtl="0" hangingPunct="0">
              <a:lnSpc>
                <a:spcPct val="95000"/>
              </a:lnSpc>
              <a:buNone/>
              <a:tabLst/>
            </a:pPr>
            <a:endParaRPr lang="ru-RU" sz="2200" b="1">
              <a:solidFill>
                <a:srgbClr val="2300DC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95000"/>
              </a:lnSpc>
              <a:buNone/>
              <a:tabLst/>
            </a:pPr>
            <a:r>
              <a:rPr lang="ru-RU" sz="2200" b="1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 Как можно увидеть воздух?</a:t>
            </a:r>
          </a:p>
          <a:p>
            <a:pPr marL="0" marR="0" lvl="0" indent="0" algn="l" rtl="0" hangingPunct="0">
              <a:lnSpc>
                <a:spcPct val="95000"/>
              </a:lnSpc>
              <a:buNone/>
              <a:tabLst/>
            </a:pPr>
            <a:endParaRPr lang="ru-RU" sz="2200" b="1">
              <a:solidFill>
                <a:srgbClr val="2300DC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95000"/>
              </a:lnSpc>
              <a:buNone/>
              <a:tabLst/>
            </a:pPr>
            <a:r>
              <a:rPr lang="ru-RU" sz="2200" b="1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 Как можно услышать воздух?</a:t>
            </a:r>
          </a:p>
          <a:p>
            <a:pPr marL="0" marR="0" lvl="0" indent="0" algn="l" rtl="0" hangingPunct="0">
              <a:lnSpc>
                <a:spcPct val="95000"/>
              </a:lnSpc>
              <a:buNone/>
              <a:tabLst/>
            </a:pPr>
            <a:endParaRPr lang="ru-RU" sz="2200" b="1">
              <a:solidFill>
                <a:srgbClr val="2300DC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95000"/>
              </a:lnSpc>
              <a:buNone/>
              <a:tabLst/>
            </a:pPr>
            <a:r>
              <a:rPr lang="ru-RU" sz="2200" b="1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 Как можно почувствовать воздух?</a:t>
            </a:r>
          </a:p>
          <a:p>
            <a:pPr marL="0" marR="0" lvl="0" indent="0" algn="l" rtl="0" hangingPunct="0">
              <a:lnSpc>
                <a:spcPct val="95000"/>
              </a:lnSpc>
              <a:buNone/>
              <a:tabLst/>
            </a:pPr>
            <a:endParaRPr lang="ru-RU" sz="2200" b="1">
              <a:solidFill>
                <a:srgbClr val="2300DC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95000"/>
              </a:lnSpc>
              <a:buNone/>
              <a:tabLst/>
            </a:pPr>
            <a:r>
              <a:rPr lang="ru-RU" sz="2200" b="1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 Имеет ли воздух форму?</a:t>
            </a:r>
          </a:p>
          <a:p>
            <a:pPr marL="0" marR="0" lvl="0" indent="0" algn="l" rtl="0" hangingPunct="0">
              <a:lnSpc>
                <a:spcPct val="95000"/>
              </a:lnSpc>
              <a:buNone/>
              <a:tabLst/>
            </a:pPr>
            <a:endParaRPr lang="ru-RU" sz="2200" b="1">
              <a:solidFill>
                <a:srgbClr val="2300DC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95000"/>
              </a:lnSpc>
              <a:buNone/>
              <a:tabLst/>
            </a:pPr>
            <a:r>
              <a:rPr lang="ru-RU" sz="2200" b="1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 Имеет ли воздух цвет?</a:t>
            </a:r>
          </a:p>
          <a:p>
            <a:pPr marL="0" marR="0" lvl="0" indent="0" algn="l" rtl="0" hangingPunct="0">
              <a:lnSpc>
                <a:spcPct val="95000"/>
              </a:lnSpc>
              <a:buNone/>
              <a:tabLst/>
            </a:pPr>
            <a:endParaRPr lang="ru-RU" sz="2200" b="1">
              <a:solidFill>
                <a:srgbClr val="2300DC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95000"/>
              </a:lnSpc>
              <a:buNone/>
              <a:tabLst/>
            </a:pPr>
            <a:r>
              <a:rPr lang="ru-RU" sz="2200" b="1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 Почему нам бывает жарко и холодно?</a:t>
            </a:r>
          </a:p>
          <a:p>
            <a:pPr marL="0" marR="0" lvl="0" indent="0" algn="l" rtl="0" hangingPunct="0">
              <a:lnSpc>
                <a:spcPct val="95000"/>
              </a:lnSpc>
              <a:buNone/>
              <a:tabLst/>
            </a:pPr>
            <a:endParaRPr lang="ru-RU" sz="2200" b="1">
              <a:solidFill>
                <a:srgbClr val="2323DC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</p:spPr>
      </p:pic>
      <p:sp>
        <p:nvSpPr>
          <p:cNvPr id="3" name="Полилиния 2"/>
          <p:cNvSpPr/>
          <p:nvPr/>
        </p:nvSpPr>
        <p:spPr>
          <a:xfrm>
            <a:off x="503280" y="345960"/>
            <a:ext cx="9070920" cy="117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37800" rIns="0" bIns="0" anchor="ctr" anchorCtr="0" compatLnSpc="0"/>
          <a:lstStyle/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r>
              <a:rPr lang="ru-RU" sz="6000" b="1" u="sng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Мот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и</a:t>
            </a:r>
            <a:r>
              <a:rPr lang="ru-RU" sz="6000" b="1" u="sng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вация</a:t>
            </a:r>
          </a:p>
          <a:p>
            <a:pPr marL="0" marR="0" lvl="0" indent="0" algn="l" rtl="0" hangingPunct="0">
              <a:lnSpc>
                <a:spcPct val="95000"/>
              </a:lnSpc>
              <a:buNone/>
              <a:tabLst/>
            </a:pPr>
            <a:endParaRPr lang="ru-RU" sz="4000" b="1" u="sng">
              <a:solidFill>
                <a:srgbClr val="2300DC"/>
              </a:solidFill>
              <a:effectLst>
                <a:outerShdw dist="17961" dir="2700000">
                  <a:scrgbClr r="0" g="0" b="0"/>
                </a:outerShdw>
              </a:effectLst>
              <a:uFillTx/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95000"/>
              </a:lnSpc>
              <a:buNone/>
              <a:tabLst/>
            </a:pPr>
            <a:r>
              <a:rPr lang="ru-RU" sz="4000" b="1" u="sng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(Знакомс</a:t>
            </a:r>
            <a:r>
              <a:rPr lang="ru-RU" sz="4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т</a:t>
            </a:r>
            <a:r>
              <a:rPr lang="ru-RU" sz="4000" b="1" u="sng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во с м</a:t>
            </a:r>
            <a:r>
              <a:rPr lang="ru-RU" sz="4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и</a:t>
            </a:r>
            <a:r>
              <a:rPr lang="ru-RU" sz="4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ш</a:t>
            </a:r>
            <a:r>
              <a:rPr lang="ru-RU" sz="4000" b="1" u="sng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кой-пут</a:t>
            </a:r>
            <a:r>
              <a:rPr lang="ru-RU" sz="4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е</a:t>
            </a:r>
            <a:r>
              <a:rPr lang="ru-RU" sz="4000" b="1" u="sng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шественником)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360359" y="1440000"/>
            <a:ext cx="9178920" cy="629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5200" rIns="0" bIns="0" anchor="ctr" anchorCtr="0" compatLnSpc="0"/>
          <a:lstStyle/>
          <a:p>
            <a:pPr marL="0" marR="0" lvl="0" indent="0" rtl="0" hangingPunct="0">
              <a:lnSpc>
                <a:spcPct val="95000"/>
              </a:lnSpc>
              <a:buNone/>
              <a:tabLst/>
            </a:pPr>
            <a:r>
              <a:rPr lang="ru-RU" sz="4000" b="1">
                <a:solidFill>
                  <a:srgbClr val="B82236"/>
                </a:solidFill>
                <a:latin typeface="Times New Roman" pitchFamily="18"/>
                <a:ea typeface="Arial Unicode MS" pitchFamily="2"/>
                <a:cs typeface="Tahoma" pitchFamily="2"/>
              </a:rPr>
              <a:t> </a:t>
            </a:r>
            <a:r>
              <a:rPr lang="ru-RU" sz="4000" b="1">
                <a:solidFill>
                  <a:srgbClr val="FF3366"/>
                </a:solidFill>
                <a:latin typeface="Times New Roman" pitchFamily="18"/>
                <a:ea typeface="Arial Unicode MS" pitchFamily="2"/>
                <a:cs typeface="Tahoma" pitchFamily="2"/>
              </a:rPr>
              <a:t>Мы его не замечаем,</a:t>
            </a:r>
          </a:p>
          <a:p>
            <a:pPr marL="0" marR="0" lvl="0" indent="0" rtl="0" hangingPunct="0">
              <a:lnSpc>
                <a:spcPct val="95000"/>
              </a:lnSpc>
              <a:buNone/>
              <a:tabLst/>
            </a:pPr>
            <a:r>
              <a:rPr lang="ru-RU" sz="4000" b="1">
                <a:solidFill>
                  <a:srgbClr val="FF3366"/>
                </a:solidFill>
                <a:latin typeface="Times New Roman" pitchFamily="18"/>
                <a:ea typeface="Arial Unicode MS" pitchFamily="2"/>
                <a:cs typeface="Tahoma" pitchFamily="2"/>
              </a:rPr>
              <a:t> Мы о нём не говорим.</a:t>
            </a:r>
          </a:p>
          <a:p>
            <a:pPr marL="0" marR="0" lvl="0" indent="0" rtl="0" hangingPunct="0">
              <a:lnSpc>
                <a:spcPct val="95000"/>
              </a:lnSpc>
              <a:buNone/>
              <a:tabLst/>
            </a:pPr>
            <a:r>
              <a:rPr lang="ru-RU" sz="4000" b="1">
                <a:solidFill>
                  <a:srgbClr val="FF3366"/>
                </a:solidFill>
                <a:latin typeface="Times New Roman" pitchFamily="18"/>
                <a:ea typeface="Arial Unicode MS" pitchFamily="2"/>
                <a:cs typeface="Tahoma" pitchFamily="2"/>
              </a:rPr>
              <a:t> Просто мы его вдыхаем –</a:t>
            </a:r>
          </a:p>
          <a:p>
            <a:pPr marL="0" marR="0" lvl="0" indent="0" rtl="0" hangingPunct="0">
              <a:lnSpc>
                <a:spcPct val="95000"/>
              </a:lnSpc>
              <a:buNone/>
              <a:tabLst/>
            </a:pPr>
            <a:r>
              <a:rPr lang="ru-RU" sz="4000" b="1">
                <a:solidFill>
                  <a:srgbClr val="FF3366"/>
                </a:solidFill>
                <a:latin typeface="Times New Roman" pitchFamily="18"/>
                <a:ea typeface="Arial Unicode MS" pitchFamily="2"/>
                <a:cs typeface="Tahoma" pitchFamily="2"/>
              </a:rPr>
              <a:t> Он ведь нам необходим…</a:t>
            </a: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315119" y="1455839"/>
            <a:ext cx="3419279" cy="575928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39280" y="179280"/>
            <a:ext cx="9068040" cy="1170360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Мы б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е</a:t>
            </a: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з не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г</a:t>
            </a: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о не м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ож</a:t>
            </a: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ем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440000" y="1800360"/>
            <a:ext cx="7164360" cy="496548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2920" y="43920"/>
            <a:ext cx="9070920" cy="1775520"/>
          </a:xfrm>
        </p:spPr>
        <p:txBody>
          <a:bodyPr wrap="square" tIns="3780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5000"/>
              </a:lnSpc>
              <a:buNone/>
            </a:pP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Ц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е</a:t>
            </a: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нтр «Мал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е</a:t>
            </a: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ньки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е</a:t>
            </a: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 исл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е</a:t>
            </a: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доват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е</a:t>
            </a: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ли»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55840" y="1995480"/>
            <a:ext cx="5203800" cy="520560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68000" y="178920"/>
            <a:ext cx="9070920" cy="1172160"/>
          </a:xfrm>
        </p:spPr>
        <p:txBody>
          <a:bodyPr wrap="square" tIns="3780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5000"/>
              </a:lnSpc>
              <a:buNone/>
            </a:pP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Оп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ы</a:t>
            </a: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т №1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95120" y="1635120"/>
            <a:ext cx="4500720" cy="324000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124600" y="3780000"/>
            <a:ext cx="4595760" cy="324792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39280" y="87480"/>
            <a:ext cx="9070920" cy="1171800"/>
          </a:xfrm>
        </p:spPr>
        <p:txBody>
          <a:bodyPr wrap="square" tIns="3780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5000"/>
              </a:lnSpc>
              <a:buNone/>
            </a:pPr>
            <a:r>
              <a:rPr lang="ru-RU" sz="6000" b="1" u="sng">
                <a:solidFill>
                  <a:srgbClr val="0047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О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п</a:t>
            </a:r>
            <a:r>
              <a:rPr lang="ru-RU" sz="6000" b="1" u="sng">
                <a:solidFill>
                  <a:srgbClr val="0047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ыт №2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60359" y="1440000"/>
            <a:ext cx="4284720" cy="271440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219640" y="1440000"/>
            <a:ext cx="4319640" cy="270036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700360" y="4484520"/>
            <a:ext cx="4500720" cy="271476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68000" y="87480"/>
            <a:ext cx="9070920" cy="1171800"/>
          </a:xfrm>
        </p:spPr>
        <p:txBody>
          <a:bodyPr wrap="square" tIns="3780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5000"/>
              </a:lnSpc>
              <a:buNone/>
            </a:pP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Опыт </a:t>
            </a:r>
            <a:r>
              <a:rPr lang="ru-RU" sz="6000" b="1" u="sng">
                <a:solidFill>
                  <a:srgbClr val="00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№</a:t>
            </a:r>
            <a:r>
              <a:rPr lang="ru-RU" sz="6000" b="1" u="sng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3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60359" y="1380959"/>
            <a:ext cx="4319640" cy="271476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40360" y="1380959"/>
            <a:ext cx="4500360" cy="270036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959199" y="4425840"/>
            <a:ext cx="4105080" cy="2880000"/>
          </a:xfrm>
          <a:prstGeom prst="rect">
            <a:avLst/>
          </a:prstGeom>
          <a:noFill/>
          <a:ln w="72000">
            <a:solidFill>
              <a:srgbClr val="224FA8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34451</TotalTime>
  <Words>145</Words>
  <Application>Microsoft Office PowerPoint</Application>
  <PresentationFormat>Экран (4:3)</PresentationFormat>
  <Paragraphs>58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Обычный</vt:lpstr>
      <vt:lpstr>«Воздушная страна»</vt:lpstr>
      <vt:lpstr>Презентация PowerPoint</vt:lpstr>
      <vt:lpstr>Презентация PowerPoint</vt:lpstr>
      <vt:lpstr>Презентация PowerPoint</vt:lpstr>
      <vt:lpstr>Мы без него не можем</vt:lpstr>
      <vt:lpstr>Центр «Маленькие иследователи»</vt:lpstr>
      <vt:lpstr>Опыт №1</vt:lpstr>
      <vt:lpstr>Опыт №2</vt:lpstr>
      <vt:lpstr>Опыт №3</vt:lpstr>
      <vt:lpstr>Опыт №4</vt:lpstr>
      <vt:lpstr>Опыт №5</vt:lpstr>
      <vt:lpstr>Опыт №6</vt:lpstr>
      <vt:lpstr>Творческая деятельность «Почувствуй воздух»</vt:lpstr>
      <vt:lpstr>Загрязнение воздуха</vt:lpstr>
      <vt:lpstr>Решение проблемы</vt:lpstr>
      <vt:lpstr>Обсуждение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«Воздушная страна»</dc:title>
  <dc:creator>mm5</dc:creator>
  <cp:lastModifiedBy>mm5</cp:lastModifiedBy>
  <cp:revision>2</cp:revision>
  <dcterms:created xsi:type="dcterms:W3CDTF">2016-11-12T23:12:45Z</dcterms:created>
  <dcterms:modified xsi:type="dcterms:W3CDTF">2017-12-19T19:22:30Z</dcterms:modified>
</cp:coreProperties>
</file>